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</p:sldMasterIdLst>
  <p:notesMasterIdLst>
    <p:notesMasterId r:id="rId7"/>
  </p:notesMasterIdLst>
  <p:handoutMasterIdLst>
    <p:handoutMasterId r:id="rId8"/>
  </p:handoutMasterIdLst>
  <p:sldIdLst>
    <p:sldId id="1114" r:id="rId5"/>
    <p:sldId id="1111" r:id="rId6"/>
  </p:sldIdLst>
  <p:sldSz cx="14630400" cy="8229600"/>
  <p:notesSz cx="6881813" cy="9296400"/>
  <p:embeddedFontLst>
    <p:embeddedFont>
      <p:font typeface="Bebas Neue" panose="020B060402020202020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Segoe UI Semilight" panose="020B0402040204020203" pitchFamily="34" charset="0"/>
      <p:regular r:id="rId21"/>
      <p:italic r:id="rId22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2E3"/>
    <a:srgbClr val="0096A9"/>
    <a:srgbClr val="235A5F"/>
    <a:srgbClr val="FFFFFF"/>
    <a:srgbClr val="2395CD"/>
    <a:srgbClr val="004E59"/>
    <a:srgbClr val="026373"/>
    <a:srgbClr val="006580"/>
    <a:srgbClr val="59595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84" autoAdjust="0"/>
    <p:restoredTop sz="94345" autoAdjust="0"/>
  </p:normalViewPr>
  <p:slideViewPr>
    <p:cSldViewPr snapToGrid="0">
      <p:cViewPr varScale="1">
        <p:scale>
          <a:sx n="72" d="100"/>
          <a:sy n="72" d="100"/>
        </p:scale>
        <p:origin x="163" y="53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2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commentAuthors" Target="commentAuthors.xml"/><Relationship Id="rId28" Type="http://schemas.openxmlformats.org/officeDocument/2006/relationships/customXml" Target="../customXml/item4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man, building, smiling&#10;&#10;Description automatically generated">
            <a:extLst>
              <a:ext uri="{FF2B5EF4-FFF2-40B4-BE49-F238E27FC236}">
                <a16:creationId xmlns:a16="http://schemas.microsoft.com/office/drawing/2014/main" id="{716C87ED-8D28-D740-8C0A-8FDD8F9E24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>
          <a:xfrm>
            <a:off x="20" y="10"/>
            <a:ext cx="14630380" cy="822959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2B96E-D273-334A-A78C-2BAF404C8A8B}"/>
              </a:ext>
            </a:extLst>
          </p:cNvPr>
          <p:cNvSpPr txBox="1"/>
          <p:nvPr/>
        </p:nvSpPr>
        <p:spPr>
          <a:xfrm>
            <a:off x="600075" y="9204271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ebas Neue" pitchFamily="2" charset="77"/>
              </a:rPr>
              <a:t>Product Catalog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D8FE1-E6C9-C140-8B7A-43D8284533C7}"/>
              </a:ext>
            </a:extLst>
          </p:cNvPr>
          <p:cNvSpPr/>
          <p:nvPr/>
        </p:nvSpPr>
        <p:spPr>
          <a:xfrm>
            <a:off x="5279160" y="2294832"/>
            <a:ext cx="8524861" cy="4396559"/>
          </a:xfrm>
          <a:prstGeom prst="rect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7950A-9175-2040-AD86-E8870D269849}"/>
              </a:ext>
            </a:extLst>
          </p:cNvPr>
          <p:cNvSpPr txBox="1"/>
          <p:nvPr/>
        </p:nvSpPr>
        <p:spPr>
          <a:xfrm>
            <a:off x="5703104" y="2702624"/>
            <a:ext cx="7821509" cy="430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Client Need:</a:t>
            </a:r>
          </a:p>
          <a:p>
            <a:pPr>
              <a:lnSpc>
                <a:spcPct val="110000"/>
              </a:lnSpc>
            </a:pPr>
            <a:r>
              <a:rPr lang="en-US" sz="2500" dirty="0" err="1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</a:t>
            </a:r>
            <a:r>
              <a:rPr lang="en-US" sz="2500" dirty="0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is a medical device company specializing in neurodiagnostic and electrodiagnostic equipment. </a:t>
            </a:r>
            <a:r>
              <a:rPr lang="en-US" sz="2500" dirty="0" err="1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Cadwell’s</a:t>
            </a:r>
            <a:r>
              <a:rPr lang="en-US" sz="2500" dirty="0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products are featured on their website and available via their </a:t>
            </a:r>
            <a:r>
              <a:rPr lang="en-US" sz="2500" dirty="0" err="1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eStore</a:t>
            </a:r>
            <a:r>
              <a:rPr lang="en-US" sz="2500" dirty="0">
                <a:solidFill>
                  <a:schemeClr val="accent1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; however, they offer a more detailed and extensive product catalog to learn more about each of their products. In addition, they recently updated their pricing, so were looking for a complete refresh and redesign of the previous catalog.</a:t>
            </a:r>
          </a:p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8FCD77B-8B00-274E-AB16-B9A23025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732770"/>
            <a:ext cx="11706447" cy="640080"/>
          </a:xfrm>
        </p:spPr>
        <p:txBody>
          <a:bodyPr>
            <a:noAutofit/>
          </a:bodyPr>
          <a:lstStyle/>
          <a:p>
            <a:r>
              <a:rPr lang="en-US" sz="5500" b="1" dirty="0">
                <a:solidFill>
                  <a:srgbClr val="004E59"/>
                </a:solidFill>
              </a:rPr>
              <a:t>Case Study: </a:t>
            </a:r>
            <a:r>
              <a:rPr lang="en-US" sz="5500" b="1" dirty="0" err="1">
                <a:solidFill>
                  <a:srgbClr val="004E59"/>
                </a:solidFill>
              </a:rPr>
              <a:t>Cadwell</a:t>
            </a:r>
            <a:r>
              <a:rPr lang="en-US" sz="5500" b="1" dirty="0">
                <a:solidFill>
                  <a:srgbClr val="004E59"/>
                </a:solidFill>
              </a:rPr>
              <a:t> – Design Support</a:t>
            </a:r>
          </a:p>
        </p:txBody>
      </p:sp>
      <p:pic>
        <p:nvPicPr>
          <p:cNvPr id="20" name="Picture 19" descr="A screenshot of a person&#10;&#10;Description automatically generated">
            <a:extLst>
              <a:ext uri="{FF2B5EF4-FFF2-40B4-BE49-F238E27FC236}">
                <a16:creationId xmlns:a16="http://schemas.microsoft.com/office/drawing/2014/main" id="{4307F259-2668-AC4E-96C2-71C9BF52B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8" y="2105610"/>
            <a:ext cx="3775281" cy="48856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D58DB5-E955-314E-9580-276424FF70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299114" y="1493858"/>
            <a:ext cx="5643605" cy="3721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What We Did</a:t>
            </a:r>
            <a:r>
              <a:rPr lang="en-US" sz="22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 initially had a discovery session with the </a:t>
            </a:r>
            <a:r>
              <a:rPr lang="en-US" sz="16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</a:t>
            </a: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team to understand their needs for an updated product catalog.  We provided them 3 different design comps and once the final design was selected and finalized, the Affirma team began restructuring and reorganizing all their product information for functional and aesthetic purposes. 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2B2B2B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 focused on redesigning the catalog with a more modern, fresh and user-friendly focus. In addition, we ensured that the catalog was able to be quickly updated and managed by </a:t>
            </a:r>
            <a:r>
              <a:rPr lang="en-US" sz="16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</a:t>
            </a: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for any future changes.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14433-8F06-468B-AC0E-8A2C85C0A51C}"/>
              </a:ext>
            </a:extLst>
          </p:cNvPr>
          <p:cNvSpPr/>
          <p:nvPr/>
        </p:nvSpPr>
        <p:spPr>
          <a:xfrm>
            <a:off x="344466" y="5361351"/>
            <a:ext cx="5643605" cy="2834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F75714"/>
                </a:solidFill>
                <a:latin typeface="Segoe UI Light" panose="020B0502040204020203" pitchFamily="34" charset="0"/>
                <a:ea typeface="MS Mincho" panose="02020609040205080304" pitchFamily="49" charset="-128"/>
                <a:cs typeface="Segoe UI Light" panose="020B0502040204020203" pitchFamily="34" charset="0"/>
              </a:rPr>
              <a:t>Results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Affirma provided </a:t>
            </a:r>
            <a:r>
              <a:rPr lang="en-US" sz="1600" dirty="0" err="1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</a:t>
            </a:r>
            <a:r>
              <a:rPr lang="en-US" sz="1600" dirty="0">
                <a:solidFill>
                  <a:srgbClr val="2B2B2B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 all final files for web and print use as well as a domestic and international version. 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2B2B2B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00" i="1" dirty="0">
                <a:solidFill>
                  <a:srgbClr val="0096A9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“The lead designer really grasped our requirements and we love the final product – we’re even using it as a training manual internally.”</a:t>
            </a:r>
          </a:p>
          <a:p>
            <a:pPr marL="285750" indent="-285750" algn="r">
              <a:lnSpc>
                <a:spcPct val="120000"/>
              </a:lnSpc>
              <a:buFontTx/>
              <a:buChar char="-"/>
            </a:pPr>
            <a:r>
              <a:rPr lang="en-US" sz="1600" i="1" dirty="0">
                <a:solidFill>
                  <a:srgbClr val="0096A9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Heather Utecht</a:t>
            </a:r>
          </a:p>
          <a:p>
            <a:pPr algn="r">
              <a:lnSpc>
                <a:spcPct val="120000"/>
              </a:lnSpc>
            </a:pPr>
            <a:r>
              <a:rPr lang="en-US" sz="1600" i="1" dirty="0">
                <a:solidFill>
                  <a:srgbClr val="0096A9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Lead Supplies Sales Specialist, </a:t>
            </a:r>
            <a:r>
              <a:rPr lang="en-US" sz="1600" i="1" dirty="0" err="1">
                <a:solidFill>
                  <a:srgbClr val="0096A9"/>
                </a:solidFill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  <a:t>Cadwell</a:t>
            </a:r>
            <a:endParaRPr lang="en-US" sz="2200" i="1" dirty="0">
              <a:solidFill>
                <a:srgbClr val="0096A9"/>
              </a:solidFill>
              <a:latin typeface="Segoe UI" panose="020B0502040204020203" pitchFamily="34" charset="0"/>
              <a:ea typeface="MS Mincho" panose="02020609040205080304" pitchFamily="49" charset="-128"/>
              <a:cs typeface="Segoe UI" panose="020B0502040204020203" pitchFamily="34" charset="0"/>
            </a:endParaRPr>
          </a:p>
        </p:txBody>
      </p:sp>
      <p:sp>
        <p:nvSpPr>
          <p:cNvPr id="10" name="AutoShape 6" descr="Hubspot Integration for Pop-Ups | Justuno">
            <a:extLst>
              <a:ext uri="{FF2B5EF4-FFF2-40B4-BE49-F238E27FC236}">
                <a16:creationId xmlns:a16="http://schemas.microsoft.com/office/drawing/2014/main" id="{4D26FF42-8F65-44A2-8C18-5CBAF7EC4C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6675F7-AC89-4D84-A88D-24B2EC05E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526438"/>
            <a:ext cx="4015994" cy="5867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E1DDBA-9131-4ECC-B4D5-42F094C4F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83" y="1525943"/>
            <a:ext cx="3299154" cy="127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AE38C9-7EC5-4E9C-9B41-993EF4FCD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81" y="4638972"/>
            <a:ext cx="3299155" cy="93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9C1C50-FE5B-4A6E-9FF9-7034CE6B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66" y="249597"/>
            <a:ext cx="11706447" cy="640080"/>
          </a:xfrm>
        </p:spPr>
        <p:txBody>
          <a:bodyPr>
            <a:noAutofit/>
          </a:bodyPr>
          <a:lstStyle/>
          <a:p>
            <a:r>
              <a:rPr lang="en-US" sz="5500" b="1" dirty="0"/>
              <a:t>Case Study: </a:t>
            </a:r>
            <a:r>
              <a:rPr lang="en-US" sz="5500" b="1" dirty="0" err="1"/>
              <a:t>Cadwell</a:t>
            </a:r>
            <a:r>
              <a:rPr lang="en-US" sz="5500" b="1" dirty="0"/>
              <a:t> – Design Support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03CF64-3B64-9641-A85C-7F62F85634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38"/>
          <a:stretch/>
        </p:blipFill>
        <p:spPr>
          <a:xfrm>
            <a:off x="10755982" y="5850755"/>
            <a:ext cx="3312946" cy="1641091"/>
          </a:xfrm>
          <a:prstGeom prst="rect">
            <a:avLst/>
          </a:prstGeom>
          <a:effectLst>
            <a:outerShdw blurRad="304800" dist="165100" dir="2400000" algn="tl" rotWithShape="0">
              <a:prstClr val="black">
                <a:alpha val="47000"/>
              </a:prst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59E05B-B9DA-5F4C-ABFD-BC02BF208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84" y="3084208"/>
            <a:ext cx="3299154" cy="1273267"/>
          </a:xfrm>
          <a:prstGeom prst="rect">
            <a:avLst/>
          </a:prstGeom>
          <a:effectLst>
            <a:outerShdw blurRad="292100" dist="101600" dir="2400000" algn="tl" rotWithShape="0">
              <a:prstClr val="black">
                <a:alpha val="51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A39BE-44A4-9846-9154-E2F4CC50739D}"/>
              </a:ext>
            </a:extLst>
          </p:cNvPr>
          <p:cNvSpPr/>
          <p:nvPr/>
        </p:nvSpPr>
        <p:spPr>
          <a:xfrm>
            <a:off x="13592175" y="3987800"/>
            <a:ext cx="1174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F04581-CC0D-CD4A-AC76-D7048EBC2CCB}"/>
              </a:ext>
            </a:extLst>
          </p:cNvPr>
          <p:cNvSpPr/>
          <p:nvPr/>
        </p:nvSpPr>
        <p:spPr>
          <a:xfrm>
            <a:off x="13592175" y="4062731"/>
            <a:ext cx="117475" cy="45719"/>
          </a:xfrm>
          <a:prstGeom prst="rect">
            <a:avLst/>
          </a:prstGeom>
          <a:solidFill>
            <a:srgbClr val="E1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B3AB7-78FA-6A42-B4B7-A5470B3CFEAC}"/>
              </a:ext>
            </a:extLst>
          </p:cNvPr>
          <p:cNvSpPr/>
          <p:nvPr/>
        </p:nvSpPr>
        <p:spPr>
          <a:xfrm>
            <a:off x="13709650" y="2586693"/>
            <a:ext cx="152400" cy="48557"/>
          </a:xfrm>
          <a:prstGeom prst="rect">
            <a:avLst/>
          </a:prstGeom>
          <a:solidFill>
            <a:srgbClr val="E1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CC4037-91CB-C142-9340-A04F4442F183}"/>
              </a:ext>
            </a:extLst>
          </p:cNvPr>
          <p:cNvSpPr/>
          <p:nvPr/>
        </p:nvSpPr>
        <p:spPr>
          <a:xfrm>
            <a:off x="13709650" y="2439372"/>
            <a:ext cx="152400" cy="48557"/>
          </a:xfrm>
          <a:prstGeom prst="rect">
            <a:avLst/>
          </a:prstGeom>
          <a:solidFill>
            <a:srgbClr val="E1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4FA920-0ADC-F14A-B80D-463E6F250464}"/>
              </a:ext>
            </a:extLst>
          </p:cNvPr>
          <p:cNvSpPr/>
          <p:nvPr/>
        </p:nvSpPr>
        <p:spPr>
          <a:xfrm>
            <a:off x="13735050" y="2664462"/>
            <a:ext cx="1174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A43AEE-6919-CB4D-A86D-9806DE1DA127}"/>
              </a:ext>
            </a:extLst>
          </p:cNvPr>
          <p:cNvSpPr/>
          <p:nvPr/>
        </p:nvSpPr>
        <p:spPr>
          <a:xfrm>
            <a:off x="13735050" y="2517141"/>
            <a:ext cx="117475" cy="5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6CF42-2B4D-0B43-885A-7B463B1D6CD0}"/>
              </a:ext>
            </a:extLst>
          </p:cNvPr>
          <p:cNvSpPr/>
          <p:nvPr/>
        </p:nvSpPr>
        <p:spPr>
          <a:xfrm>
            <a:off x="13727112" y="2377238"/>
            <a:ext cx="13493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89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Creative</Value>
    </BusinessUnit>
    <Solutions xmlns="f0ee8362-fa7e-4bc9-ab88-7dcfb17cb19b" xsi:nil="true"/>
    <Industries xmlns="f0ee8362-fa7e-4bc9-ab88-7dcfb17cb19b">
      <Value>Healthcare</Value>
    </Industries>
    <Notes0 xmlns="f0ee8362-fa7e-4bc9-ab88-7dcfb17cb19b" xsi:nil="true"/>
    <Named_x0020_Account xmlns="f0ee8362-fa7e-4bc9-ab88-7dcfb17cb19b" xsi:nil="true"/>
    <PlatTech xmlns="f0ee8362-fa7e-4bc9-ab88-7dcfb17cb19b" xsi:nil="true"/>
    <ApprovedByClient xmlns="f0ee8362-fa7e-4bc9-ab88-7dcfb17cb19b">false</ApprovedByClient>
    <ProjectCompletionDate xmlns="f0ee8362-fa7e-4bc9-ab88-7dcfb17cb19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94E4A4-1B32-4A3C-847A-E2AB390C5201}">
  <ds:schemaRefs>
    <ds:schemaRef ds:uri="http://schemas.microsoft.com/office/2006/metadata/properties"/>
    <ds:schemaRef ds:uri="88b7377a-5542-47ba-a278-cca8a69012b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b35e65a8-de2d-423e-a612-b291bc7aef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673051-3FDB-4994-A26F-4ABFEB78A9A8}"/>
</file>

<file path=customXml/itemProps4.xml><?xml version="1.0" encoding="utf-8"?>
<ds:datastoreItem xmlns:ds="http://schemas.openxmlformats.org/officeDocument/2006/customXml" ds:itemID="{DF8668BC-F53A-4BFE-B4F2-F9C393389D76}"/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238</Words>
  <Application>Microsoft Office PowerPoint</Application>
  <PresentationFormat>Custom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Calibri</vt:lpstr>
      <vt:lpstr>Bebas Neue</vt:lpstr>
      <vt:lpstr>Segoe UI Semilight</vt:lpstr>
      <vt:lpstr>Arial</vt:lpstr>
      <vt:lpstr>Segoe UI</vt:lpstr>
      <vt:lpstr>Segoe UI Light</vt:lpstr>
      <vt:lpstr>Custom Design</vt:lpstr>
      <vt:lpstr>Case Study: Cadwell – Design Support</vt:lpstr>
      <vt:lpstr>Case Study: Cadwell – Design 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Cadwell – Design Support</dc:title>
  <dc:creator>Jessica Busacker</dc:creator>
  <cp:lastModifiedBy>Alyson Knox-Meade</cp:lastModifiedBy>
  <cp:revision>10</cp:revision>
  <dcterms:created xsi:type="dcterms:W3CDTF">2020-05-18T00:40:09Z</dcterms:created>
  <dcterms:modified xsi:type="dcterms:W3CDTF">2020-05-19T17:33:41Z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Business Unit">
    <vt:lpwstr/>
  </property>
  <property fmtid="{D5CDD505-2E9C-101B-9397-08002B2CF9AE}" pid="10" name="Industry">
    <vt:lpwstr>51;#Healthcare|a26bc4ad-14b0-4fca-9fdf-0cbc9e43340d</vt:lpwstr>
  </property>
  <property fmtid="{D5CDD505-2E9C-101B-9397-08002B2CF9AE}" pid="11" name="Service_x0020_Offering">
    <vt:lpwstr/>
  </property>
  <property fmtid="{D5CDD505-2E9C-101B-9397-08002B2CF9AE}" pid="12" name="Business_x0020_Unit">
    <vt:lpwstr/>
  </property>
  <property fmtid="{D5CDD505-2E9C-101B-9397-08002B2CF9AE}" pid="13" name="_ExtendedDescription">
    <vt:lpwstr/>
  </property>
  <property fmtid="{D5CDD505-2E9C-101B-9397-08002B2CF9AE}" pid="14" name="Service Offering">
    <vt:lpwstr/>
  </property>
  <property fmtid="{D5CDD505-2E9C-101B-9397-08002B2CF9AE}" pid="15" name="Category">
    <vt:lpwstr>6;#Case Study|8faa0ad1-25f0-4f56-8e38-f60e20c455d6</vt:lpwstr>
  </property>
  <property fmtid="{D5CDD505-2E9C-101B-9397-08002B2CF9AE}" pid="16" name="Order">
    <vt:r8>39100</vt:r8>
  </property>
  <property fmtid="{D5CDD505-2E9C-101B-9397-08002B2CF9AE}" pid="17" name="SharedWithUsers">
    <vt:lpwstr>686;#Mehrad Moeini</vt:lpwstr>
  </property>
  <property fmtid="{D5CDD505-2E9C-101B-9397-08002B2CF9AE}" pid="18" name="TriggerFlowInfo">
    <vt:lpwstr/>
  </property>
</Properties>
</file>